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63" r:id="rId6"/>
    <p:sldId id="259" r:id="rId7"/>
    <p:sldId id="260" r:id="rId8"/>
    <p:sldId id="261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 autoAdjust="0"/>
  </p:normalViewPr>
  <p:slideViewPr>
    <p:cSldViewPr snapToGrid="0" snapToObjects="1">
      <p:cViewPr varScale="1">
        <p:scale>
          <a:sx n="97" d="100"/>
          <a:sy n="97" d="100"/>
        </p:scale>
        <p:origin x="-25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CAA7875-642B-423A-B18E-87848595E778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A3E8F7D-93CE-4BF5-971C-3B81EB2B03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1E1185-124D-4DE4-9F42-A0E63BE4CCE2}" type="slidenum">
              <a:rPr lang="ru-RU" smtClean="0">
                <a:cs typeface="Arial" charset="0"/>
              </a:rPr>
              <a:pPr/>
              <a:t>5</a:t>
            </a:fld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85C1D-553A-4A66-BCCE-BB193560D49C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40473-AC01-448F-A84E-068BAA6E71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1227B-DBDC-476C-81A6-BD399F95C32D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82014-0422-4690-9F98-BC4DB253B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9D96B-733E-4327-AD60-5C7BE1D26C7A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3C875-A379-4CDA-B7A9-A30C309D0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A8616-550C-4E5E-B229-E2D26D822B86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FB5C-B697-4812-94E1-08C1DB024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2740-DE9E-4ED6-A781-9E0C5DB655E3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4A0AA-0106-4EFF-A90E-CC5DC94B7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C8B50-EB05-46A4-9914-F154359D69B4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9A737-3D18-47EF-A3D7-74F31BBE1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CB3E6-9039-48C6-8C78-4F64C55DBAD3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A0727-06F0-4D5B-84E1-5A6FF0231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68E2F-6ACF-4704-B58A-37C3E1EB82EC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D8C6-0C03-47AC-8A46-EE70545E0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E7221-2C20-4865-9722-78BF2322D47B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D9DDB-254D-4B50-A7FD-A8A37BB3C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87B72-4328-4AFB-B3F2-0DFA15308CEA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8BF74-74F8-4598-8B12-DDBECBD676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9CA0-BA85-4EB9-9535-59C1AE90B32B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DDB9C-9AC2-42FD-B50A-C28C8AFD7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8130-F3CB-4C41-9ADF-48362B7D7FBB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9B963-1B8F-4075-AB6C-97F616D308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97848-1720-4813-83CE-5C16D5572509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71CD-F80F-477E-87ED-219467225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E7598-E086-4F50-8A35-B9C315D0E432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52311-A1C6-4CD9-A521-BFA6BECDA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BC0B-01DF-4CFE-8891-5650434FDF75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F311-F854-4A3F-BBB2-09925BC5D8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8693E-18EF-4A6C-B5F1-9EF61127BFE2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29907-5AD8-4991-BAF9-D7D5EBE88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4636-09D8-44F4-B56E-236FAEA02E37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A8E00-B9F6-4376-A58D-28FD2D51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0897AB71-50C9-4EE7-9130-E380B44DEDE3}" type="datetimeFigureOut">
              <a:rPr lang="ru-RU"/>
              <a:pPr>
                <a:defRPr/>
              </a:pPr>
              <a:t>23.12.2020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7BC7A30-0E4C-4DD6-8329-78B811D07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89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uh.ru/education/ieup/structure/faculty-of-law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uh.ru/education/ieup/structure/faculty-of-law/coming.php?clear_cache=Y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BKbnlOaSJpE&amp;feature=youtu.b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33450" y="101600"/>
            <a:ext cx="10353675" cy="68929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РОССИЙСКИЙ ГОСУДАРСТВЕННЫЙ ГУМАНИТАРНЫЙ УНИВЕРСИСТЕТ</a:t>
            </a:r>
            <a:br>
              <a:rPr lang="ru-RU" sz="32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КАФЕДРА ПРЕДПРИНИМАТЕЛЬСКОГО ПРАВА</a:t>
            </a:r>
            <a:br>
              <a:rPr lang="ru-RU" sz="2200" b="1" i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i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ЮРИДИЧЕСКИЙ ФАКУЛЬТЕТ</a:t>
            </a:r>
            <a:r>
              <a:rPr lang="ru-RU" sz="22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3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МАГИСТЕРСКАЯ ПРОГРАММА</a:t>
            </a:r>
            <a:r>
              <a:rPr lang="ru-RU" sz="32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«ПРАВОВОЕ СОПРОВОЖДЕНИЕ ПРЕДПРИНИМАТЕЛЬСКОЙ ДЕЯТЕЛЬНОСТИ»</a:t>
            </a:r>
            <a:br>
              <a:rPr lang="ru-RU" sz="32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(прием осуществляется на договорную форму на очную (дневную), очно-заочную (вечернюю), заочную формы обучения)</a:t>
            </a:r>
            <a: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u="sng" cap="none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u="sng" cap="none" smtClean="0">
              <a:ln>
                <a:noFill/>
              </a:ln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 bwMode="auto">
          <a:xfrm>
            <a:off x="1071563" y="298450"/>
            <a:ext cx="9745662" cy="42863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endParaRPr lang="ru-RU" sz="3200" b="1" cap="none" smtClean="0">
              <a:ln>
                <a:noFill/>
              </a:ln>
              <a:solidFill>
                <a:srgbClr val="FFFF00"/>
              </a:solidFill>
            </a:endParaRPr>
          </a:p>
        </p:txBody>
      </p:sp>
      <p:sp>
        <p:nvSpPr>
          <p:cNvPr id="31746" name="Объект 2"/>
          <p:cNvSpPr>
            <a:spLocks noGrp="1"/>
          </p:cNvSpPr>
          <p:nvPr>
            <p:ph idx="4294967295"/>
          </p:nvPr>
        </p:nvSpPr>
        <p:spPr>
          <a:xfrm>
            <a:off x="584200" y="833438"/>
            <a:ext cx="10233025" cy="5170487"/>
          </a:xfrm>
        </p:spPr>
        <p:txBody>
          <a:bodyPr/>
          <a:lstStyle/>
          <a:p>
            <a:pPr eaLnBrk="1" hangingPunct="1">
              <a:spcAft>
                <a:spcPct val="0"/>
              </a:spcAft>
            </a:pPr>
            <a:r>
              <a:rPr lang="ru-RU" sz="2800" b="1" smtClean="0"/>
              <a:t>НАПОМИНАЕМ, ЧТО ПОСТУПАЮЩИМ ДОСТАТОЧНО ПРЕДОСТАВИТЬ ДИПЛОМ О ВЫСШЕМ ОБРАЗОВАНИИ, ПРОЙТИ ТЕСТИРОВАНИЕ (</a:t>
            </a:r>
            <a:r>
              <a:rPr lang="ru-RU" sz="2800" b="1" i="1" smtClean="0"/>
              <a:t>ВОЗМОЖНО ПРОХОЖДЕНИЕ ТЕСТА КАК НЕПОСРЕДСТВЕННО В ЗДАНИИ УНИВЕРСИТЕТА, ТАК И В ДИСТАНЦИОННОМ ФОРМАТЕ</a:t>
            </a:r>
            <a:r>
              <a:rPr lang="ru-RU" sz="2800" b="1" smtClean="0"/>
              <a:t>), ПОДПИСАТЬ СОГЛАСИЕ О ЗАЧИСЛЕНИИ И ЗАКЛЮЧИТЬ ДОГОВОР ОБ ОКАЗАНИИ ОБРАЗОВАТЕЛЬНЫХ УСЛУГ.</a:t>
            </a:r>
            <a:r>
              <a:rPr lang="ru-RU" smtClean="0"/>
              <a:t> </a:t>
            </a:r>
          </a:p>
          <a:p>
            <a:pPr eaLnBrk="1" hangingPunct="1">
              <a:spcAft>
                <a:spcPct val="0"/>
              </a:spcAft>
            </a:pPr>
            <a:endParaRPr lang="ru-RU" smtClean="0"/>
          </a:p>
          <a:p>
            <a:pPr eaLnBrk="1" hangingPunct="1">
              <a:spcAft>
                <a:spcPct val="0"/>
              </a:spcAft>
              <a:buFont typeface="Arial" charset="0"/>
              <a:buNone/>
            </a:pPr>
            <a:endParaRPr lang="ru-RU" sz="2800" b="1" u="sng" smtClean="0"/>
          </a:p>
          <a:p>
            <a:pPr eaLnBrk="1" hangingPunct="1">
              <a:buFont typeface="Arial" charset="0"/>
              <a:buNone/>
            </a:pPr>
            <a:r>
              <a:rPr lang="ru-RU" sz="2800" smtClean="0"/>
              <a:t>  </a:t>
            </a:r>
            <a:r>
              <a:rPr lang="ru-RU" sz="2800" b="1" smtClean="0"/>
              <a:t>ЗАДАЙТЕ НАМ ВОПРОС </a:t>
            </a:r>
            <a:r>
              <a:rPr lang="ru-RU" sz="2800" b="1" smtClean="0">
                <a:sym typeface="Wingdings" pitchFamily="2" charset="2"/>
              </a:rPr>
              <a:t>:)))   </a:t>
            </a:r>
            <a:r>
              <a:rPr lang="en-US" sz="2800" smtClean="0">
                <a:sym typeface="Wingdings" pitchFamily="2" charset="2"/>
              </a:rPr>
              <a:t>best.urfak@yandex.ru</a:t>
            </a:r>
            <a:endParaRPr lang="ru-RU" sz="2800" smtClean="0"/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8838" y="5705475"/>
            <a:ext cx="10641012" cy="728663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000" b="1" dirty="0" smtClean="0">
                <a:solidFill>
                  <a:srgbClr val="FFFF00"/>
                </a:solidFill>
              </a:rPr>
              <a:t>Сайт юридического факультета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>
                <a:hlinkClick r:id="rId2"/>
              </a:rPr>
              <a:t>https://www.rsuh.ru/education/ieup/structure/faculty-of-law</a:t>
            </a:r>
            <a:r>
              <a:rPr lang="en-US" sz="2000" dirty="0" smtClean="0">
                <a:hlinkClick r:id="rId2"/>
              </a:rPr>
              <a:t>/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21506" name="Объект 2"/>
          <p:cNvSpPr>
            <a:spLocks noGrp="1"/>
          </p:cNvSpPr>
          <p:nvPr>
            <p:ph type="subTitle" idx="1"/>
          </p:nvPr>
        </p:nvSpPr>
        <p:spPr>
          <a:xfrm>
            <a:off x="858838" y="274638"/>
            <a:ext cx="10641012" cy="5186362"/>
          </a:xfrm>
        </p:spPr>
        <p:txBody>
          <a:bodyPr>
            <a:normAutofit fontScale="77500" lnSpcReduction="2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000" b="1" u="sng" cap="none" dirty="0" smtClean="0">
                <a:latin typeface="Times New Roman" pitchFamily="18" charset="0"/>
                <a:cs typeface="Times New Roman" pitchFamily="18" charset="0"/>
              </a:rPr>
              <a:t>МАГИСТЕРСКАЯ ПРОГРАММА «ПРАВОВОЕ СОПРОВОЖДЕНИЕ ПРЕДПРИНИМАТЕЛЬСКОЙ ДЕЯТЕЛЬНОСТИ»</a:t>
            </a:r>
            <a:r>
              <a:rPr lang="ru-RU" sz="2000" cap="none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100" cap="none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cap="none" dirty="0" smtClean="0">
                <a:latin typeface="Times New Roman" pitchFamily="18" charset="0"/>
                <a:cs typeface="Times New Roman" pitchFamily="18" charset="0"/>
              </a:rPr>
              <a:t>	ПРЕДСТАВЛЯЕТ СОБОЙ УНИКАЛЬНОЕ СОЧЕТАНИЕ ЮРИСПРУДЕНЦИИ И САМОЙ ВОСТРЕБОВАННОЙ НА СЕГОДНЯШНИЙ ДЕНЬ СФЕРЫ -  ПРЕДПРИНИМАТЕЛЬСКОЙ ДЕЯТЕЛЬНОСТИ.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cap="none" dirty="0" smtClean="0">
                <a:latin typeface="Times New Roman" pitchFamily="18" charset="0"/>
                <a:cs typeface="Times New Roman" pitchFamily="18" charset="0"/>
              </a:rPr>
              <a:t>	ОБУЧАЮЩИЙСЯ ПО МАГИСТЕРСКОЙ ПРОГРАММЕ «ПРАВОВОЕ СОПРОВОЖДЕНИЕ ПРЕДПРИНИМАТЕЛЬСКОЙ ДЕЯТЕЛЬНОСТИ», ПОЛУЧАЕТ ИСКЛЮЧИТЕЛЬНУЮ ВОЗМОЖНОСТЬ НЕ ТОЛЬКО В ТЕОРИИ, НО И НА ПРАКТИКЕ ПОЗНАКОМИТЬСЯ С ДЕЯТЕЛЬНОСТЬЮ СУБЪЕКТОВ ПРЕДПРИНИМАТЕЛЬСТВА, ПОЛУЧИТЬ КОНЦЕПТУАЛЬНЫЕ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знания о </a:t>
            </a:r>
            <a:r>
              <a:rPr lang="ru-RU" sz="2100" dirty="0" err="1" smtClean="0">
                <a:latin typeface="Times New Roman" pitchFamily="18" charset="0"/>
                <a:cs typeface="Times New Roman" pitchFamily="18" charset="0"/>
              </a:rPr>
              <a:t>пОНятии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, содержании, гарантиях и правовых способах сопровождения предпринимательской деятельности, а также приобрести навыки и умения по осуществлению договорной работы, реализуемой субъектами предпринимательской деятельности, а также защиты их прав</a:t>
            </a:r>
            <a:endParaRPr lang="ru-RU" sz="2100" cap="none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Предпринимательская деятельность является актуальным направлением в российской теории права и правоприменительной практике, поскольку выступает общепризнанным инструментом в развитии экономики, обеспечении свободы экономического пространства, развитию форм и методов осуществления предпринимательской деятельности, что в свою очередь обуславливает потребность подготовки магистрантов по данному направлению.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ru-RU" sz="2100" cap="none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cap="none" dirty="0" smtClean="0">
                <a:latin typeface="Times New Roman" pitchFamily="18" charset="0"/>
                <a:cs typeface="Times New Roman" pitchFamily="18" charset="0"/>
              </a:rPr>
              <a:t>ВМЕСТЕ С ТЕМ, СТУДЕНТЫ ИМЕЮТ ВОЗМОЖНОСТЬ ПРОХОДИТЬ ПРАКТИКУ В СУДАХ, В ТОМ ЧИСЛЕ АРБИТРАЖНЫХ, А ТАКЖЕ ИЗУЧАТЬ ДИСЦИПЛИНЫ, СМЕЖНЫЕ С ГРАЖДАНСКО-ПРАВОВЫМ ПРОФИЛЕМ. 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cap="none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ru-RU" sz="2100" cap="none" dirty="0" smtClean="0">
                <a:latin typeface="Times New Roman" pitchFamily="18" charset="0"/>
                <a:cs typeface="Times New Roman" pitchFamily="18" charset="0"/>
              </a:rPr>
              <a:t>	КОНСУЛЬТАЦИИ В СФЕРЕ ПРЕДПРИНИМАТЕЛЬСКОЙ ДЕЯТЕЛЬНОСТИ - ЭТО НЕОБХОДИМЫЙ ИНСТРУМЕНТ ОСУЩЕСТВЛЕНИЯ ЭФФЕКТИВНОЙ И УСПЕШНОЙ ДЕЯТЕЛЬНОСТИ СУБЪЕКТОВ ПРЕДПРИНИМАТЕЛЬСТВА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11150"/>
            <a:ext cx="10131425" cy="825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Сопровождение магистранта:</a:t>
            </a:r>
            <a:endParaRPr lang="ru-RU" dirty="0"/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685800" y="1174750"/>
            <a:ext cx="10131425" cy="4135438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b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Научный руководитель определяется с 1 семестра 1 курса обучения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определении направления научного исследования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подготовке и публикации научных работ (тезисы научных докладов, научные статьи)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подготовке к участию в практико-ориентированных семинарах/конкурсах научных работ (ФАС,  Аппарат уполномоченного по правам человека и т.д.)</a:t>
            </a:r>
          </a:p>
          <a:p>
            <a:pPr eaLnBrk="1" hangingPunct="1">
              <a:buFont typeface="Arial" charset="0"/>
              <a:buNone/>
            </a:pPr>
            <a:endParaRPr lang="ru-RU" sz="18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180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2. Тьютор закрепляется с 1 семестра 1 курса обучения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оперативное решение вопросов по доступу в личный кабинет/библиотечные системы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связь с деканатом/кафедрой/преподавателями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- помощь в размещении к публикации научных работ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5465763"/>
            <a:ext cx="10131425" cy="825500"/>
          </a:xfrm>
          <a:prstGeom prst="rect">
            <a:avLst/>
          </a:prstGeom>
          <a:effectLst/>
        </p:spPr>
        <p:txBody>
          <a:bodyPr anchor="ctr"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kern="1200" cap="all">
                <a:ln w="3175" cmpd="sng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Light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solidFill>
                  <a:srgbClr val="FFFF00"/>
                </a:solidFill>
              </a:rPr>
              <a:t>Поступающим: </a:t>
            </a:r>
            <a:r>
              <a:rPr lang="en-US" sz="1800" dirty="0">
                <a:solidFill>
                  <a:srgbClr val="FFFF00"/>
                </a:solidFill>
                <a:hlinkClick r:id="rId2"/>
              </a:rPr>
              <a:t>https://</a:t>
            </a:r>
            <a:r>
              <a:rPr lang="en-US" sz="1800" dirty="0" smtClean="0">
                <a:solidFill>
                  <a:srgbClr val="FFFF00"/>
                </a:solidFill>
                <a:hlinkClick r:id="rId2"/>
              </a:rPr>
              <a:t>www.rsuh.ru/education/ieup/structure/faculty-of-law/coming.php?clear_cache=Y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96863"/>
            <a:ext cx="10131425" cy="5699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исследований направленности «ПРАВОВОЕ СОПРОВОЖДЕНИЕ ПРЕДПРИНИМАТЕЛЬСКОЙ ДЕЯТЕЛЬНОСТИ»: </a:t>
            </a:r>
            <a:endParaRPr lang="ru-RU" sz="2800" b="1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041400"/>
            <a:ext cx="10131425" cy="59213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Правовая работа в сфере предпринимательства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Актуальные проблемы предпринимательского права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Саморегулирование предпринимательской деятельности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Правовое регулирование банковской деятельности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Правовой режим имущества субъектов предпринимательской деятельности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Несостоятельность (банкротство) субъектов предпринимательской деятельности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Правовое регулирование инвестиционной деятельности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Правовое регулирование предпринимательства в свободных экономических зонах и оффшорных зонах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Актуальные проблемы участия предпринимателей при рассмотрении споров в международном коммерческом арбитраже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Проблемы потребительских правоотношений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Государственно-правовое регулирование предпринимательской деятельности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Правовое регулирование внешнеэкономической деятельности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Правовой статус субъектов предпринимательской деятельности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Правовое регулирование информационной деятельности в сфере предпринимательства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Правовое регулирование инновационного предпринимательства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Защита прав предпринимателей в обязательственных правоотношениях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Договоры в предпринимательской деятельности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1800" dirty="0" smtClean="0"/>
              <a:t> Уголовная и административная ответственность субъектов предпринимательской деятельности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0" y="300038"/>
            <a:ext cx="9212263" cy="6427787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400" b="1" smtClean="0">
                <a:solidFill>
                  <a:srgbClr val="BCD694"/>
                </a:solidFill>
                <a:latin typeface="Times New Roman" pitchFamily="18" charset="0"/>
                <a:cs typeface="Times New Roman" pitchFamily="18" charset="0"/>
              </a:rPr>
              <a:t>Обязательное требование допуска магистерской диссертации студента к защите – наличие публикации научных трудов, содержащих отдельные выводы магистерской диссертации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1. Муромцевские чтения (ежегодная международная научная конференция, проводится ежегодно с 2000 года) – бесплатная публикация в сборнике трудов конференции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2. Юность науки (ежегодный журнал, выпускается с 2013 года) – бесплатная публикация в сборнике научных трудов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3. Молодежный научный потенциал в юриспруденции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века: от теории к практике (всероссийская студенческая межвузовская научно-практическая конференция, проводится с 2018 года) - бесплатная публикация в сборнике трудов конференции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Иные журналы, сборники статей и материалов конференций различных уровней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hlinkClick r:id="rId3" invalidUrl="https:///"/>
              </a:rPr>
              <a:t>https://</a:t>
            </a:r>
            <a:r>
              <a:rPr lang="en-US" sz="2000" smtClean="0">
                <a:latin typeface="Times New Roman" pitchFamily="18" charset="0"/>
                <a:cs typeface="Times New Roman" pitchFamily="18" charset="0"/>
                <a:hlinkClick r:id="rId4"/>
              </a:rPr>
              <a:t>www.youtube.com/watch?v=BKbnlOaSJpE&amp;feature=youtu.be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		</a:t>
            </a:r>
            <a:r>
              <a:rPr lang="ru-RU" sz="2000" smtClean="0">
                <a:latin typeface="Times New Roman" pitchFamily="18" charset="0"/>
              </a:rPr>
              <a:t>Юрфак РГГУ является постоянным участником и партнером различных мероприятий, проводимых органами государственной власти различных уровней, а также конференций, круглых столов и иных мероприятий, проводимых при участии</a:t>
            </a:r>
            <a:r>
              <a:rPr lang="en-US" sz="2000" smtClean="0">
                <a:latin typeface="Times New Roman" pitchFamily="18" charset="0"/>
              </a:rPr>
              <a:t>/</a:t>
            </a:r>
            <a:r>
              <a:rPr lang="ru-RU" sz="2000" smtClean="0">
                <a:latin typeface="Times New Roman" pitchFamily="18" charset="0"/>
              </a:rPr>
              <a:t>совместно</a:t>
            </a:r>
            <a:r>
              <a:rPr lang="ru-RU" sz="2000" b="1" smtClean="0">
                <a:latin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</a:rPr>
              <a:t>с другими ведущими вузами нашей страны и зарубежья</a:t>
            </a:r>
          </a:p>
        </p:txBody>
      </p:sp>
      <p:pic>
        <p:nvPicPr>
          <p:cNvPr id="24578" name="Рисунок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12263" y="300038"/>
            <a:ext cx="2979737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12263" y="2884488"/>
            <a:ext cx="2979737" cy="397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1463"/>
            <a:ext cx="10131425" cy="67627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92D050"/>
                </a:solidFill>
              </a:rPr>
              <a:t>Формы проведения занятий: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5800" y="966788"/>
            <a:ext cx="3044825" cy="1135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Классические лекции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376738" y="1470025"/>
            <a:ext cx="3044825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Интерактивные занятия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069263" y="966788"/>
            <a:ext cx="3043237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Деловые игры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76738" y="3213100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Имитационные модели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067675" y="4572000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Групповые дискуссии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069263" y="3054350"/>
            <a:ext cx="3043237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кейс задач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85800" y="4572000"/>
            <a:ext cx="3044825" cy="1135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Анализ судебной практики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76738" y="5138738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Творческий семинар</a:t>
            </a:r>
          </a:p>
        </p:txBody>
      </p:sp>
      <p:sp>
        <p:nvSpPr>
          <p:cNvPr id="3" name="Скругленный прямоугольник 3"/>
          <p:cNvSpPr/>
          <p:nvPr/>
        </p:nvSpPr>
        <p:spPr>
          <a:xfrm>
            <a:off x="685800" y="3055938"/>
            <a:ext cx="3044825" cy="1133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</a:rPr>
              <a:t>Лекции-дискуссии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06375"/>
            <a:ext cx="10131425" cy="14557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результатам освоения программы подготовки магистрант сможет:</a:t>
            </a:r>
            <a:endParaRPr lang="ru-RU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685800" y="1662113"/>
            <a:ext cx="10131425" cy="4805362"/>
          </a:xfrm>
        </p:spPr>
        <p:txBody>
          <a:bodyPr/>
          <a:lstStyle/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Осуществлять анализ нормативных правовых актов, регулирующих деятельность субъектов  в сфере предпринимательской деятельности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Разрабатывать нормативные правовые акты, регулирующие применение инновационных технологий в предпринимательской деятельности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Реализовывать сопровождения  субъектов предпринимательской деятельности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Участвовать в разрешении вопросов, связанных с применением законодательства  в сфере предпринимательской деятельности(в том, числе досудебный порядок)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Представлять интересы  субъектов предпринимательской деятельности в судебных инстанциях разных уровней / в государственных органах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Давать оценку правовых рисков при осуществлении предпринимательской деятельности в различных областях, способствую повышению эффективности их реализации</a:t>
            </a:r>
          </a:p>
          <a:p>
            <a:pPr eaLnBrk="1" hangingPunct="1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Комплексно анализировать возникающие проблемы правового регулирования субъектов предпринимательской деятельности (право, экономика, аналитика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131425" cy="762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НЕКОТОРЫЕ ОРГАНИЗАЦИИ, В КОТОРЫХ МОЖНО ПРОЙТИ ПРАКТИКИ С ДАЛЬНЕЙШИМ ТРУДОУСТРОЙСТВОМ: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41300" y="1165225"/>
            <a:ext cx="3563938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ПАО "Московский кредитный банк"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4150" y="4524375"/>
            <a:ext cx="3562350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налоговая служба РФ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4065588" y="4524375"/>
            <a:ext cx="3563937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казенное учреждение "Федеральное управление автомобильных дорог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Центравтомагистральная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Россия" Федерального дорожного агентства" (ФКУ "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Центравтомагистраль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8266113" y="1165225"/>
            <a:ext cx="3562350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антимонопольная служба РФ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8386763" y="4524375"/>
            <a:ext cx="3563937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Арбитражный суд г. Москвы</a:t>
            </a:r>
          </a:p>
        </p:txBody>
      </p:sp>
      <p:pic>
        <p:nvPicPr>
          <p:cNvPr id="28679" name="Рисунок 1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6113" y="2532063"/>
            <a:ext cx="11652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5263" y="3914775"/>
            <a:ext cx="118110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0575" y="3932238"/>
            <a:ext cx="1120775" cy="111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с двумя усеченными противолежащими углами 17"/>
          <p:cNvSpPr/>
          <p:nvPr/>
        </p:nvSpPr>
        <p:spPr>
          <a:xfrm>
            <a:off x="4219575" y="1165225"/>
            <a:ext cx="3563938" cy="1922463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Межрегиональное управление Федеральной службы по регулированию алкогольного рынка по Центральному федеральному округу</a:t>
            </a:r>
          </a:p>
        </p:txBody>
      </p:sp>
      <p:pic>
        <p:nvPicPr>
          <p:cNvPr id="28683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94300" y="2938463"/>
            <a:ext cx="1536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01325" y="3806825"/>
            <a:ext cx="1330325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5" name="Рисунок 1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300" y="2524125"/>
            <a:ext cx="1709738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10131425" cy="7620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>
              <a:defRPr/>
            </a:pPr>
            <a:r>
              <a:rPr lang="ru-RU" sz="2900" b="1" cap="none" dirty="0" smtClean="0">
                <a:ln>
                  <a:noFill/>
                </a:ln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НЕКОТОРЫЕ ОРГАНИЗАЦИИ, В КОТОРЫХ МОЖНО ПРОЙТИ ПРАКТИКИ С ДАЛЬНЕЙШИМ ТРУДОУСТРОЙСТВОМ:</a:t>
            </a:r>
          </a:p>
        </p:txBody>
      </p:sp>
      <p:sp>
        <p:nvSpPr>
          <p:cNvPr id="4" name="Прямоугольник с двумя усеченными противолежащими углами 3"/>
          <p:cNvSpPr/>
          <p:nvPr/>
        </p:nvSpPr>
        <p:spPr>
          <a:xfrm>
            <a:off x="2024063" y="1360488"/>
            <a:ext cx="3563937" cy="192246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"Аэрофлот"</a:t>
            </a:r>
          </a:p>
        </p:txBody>
      </p:sp>
      <p:sp>
        <p:nvSpPr>
          <p:cNvPr id="6" name="Прямоугольник с двумя усеченными противолежащими углами 5"/>
          <p:cNvSpPr/>
          <p:nvPr/>
        </p:nvSpPr>
        <p:spPr>
          <a:xfrm>
            <a:off x="184150" y="4524375"/>
            <a:ext cx="3562350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по правам человека в Российской Федерации</a:t>
            </a:r>
          </a:p>
        </p:txBody>
      </p:sp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7429500" y="1358900"/>
            <a:ext cx="2379663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экономческого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Российской Федерации</a:t>
            </a:r>
          </a:p>
        </p:txBody>
      </p:sp>
      <p:sp>
        <p:nvSpPr>
          <p:cNvPr id="8" name="Прямоугольник с двумя усеченными противолежащими углами 7"/>
          <p:cNvSpPr/>
          <p:nvPr/>
        </p:nvSpPr>
        <p:spPr>
          <a:xfrm>
            <a:off x="5700713" y="4524375"/>
            <a:ext cx="2239962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ООО "Комплексная правовая защита"</a:t>
            </a:r>
          </a:p>
        </p:txBody>
      </p:sp>
      <p:sp>
        <p:nvSpPr>
          <p:cNvPr id="9" name="Прямоугольник с двумя усеченными противолежащими углами 8"/>
          <p:cNvSpPr/>
          <p:nvPr/>
        </p:nvSpPr>
        <p:spPr>
          <a:xfrm>
            <a:off x="10155238" y="4524375"/>
            <a:ext cx="1795462" cy="192405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клиника РГГУ</a:t>
            </a:r>
          </a:p>
        </p:txBody>
      </p:sp>
      <p:pic>
        <p:nvPicPr>
          <p:cNvPr id="29703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0238" y="3914775"/>
            <a:ext cx="1160462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3950" y="3970338"/>
            <a:ext cx="1411288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2113" y="990600"/>
            <a:ext cx="10556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Рисунок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95388" y="2524125"/>
            <a:ext cx="1654175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00" y="4189413"/>
            <a:ext cx="1011238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{B0334BE2-4AE3-BC4A-889F-1B163A7E1B7A}tf10001058</Template>
  <TotalTime>837</TotalTime>
  <Words>732</Words>
  <Application>Microsoft Office PowerPoint</Application>
  <PresentationFormat>Произвольный</PresentationFormat>
  <Paragraphs>85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17</vt:i4>
      </vt:variant>
      <vt:variant>
        <vt:lpstr>Заголовки слайдов</vt:lpstr>
      </vt:variant>
      <vt:variant>
        <vt:i4>10</vt:i4>
      </vt:variant>
    </vt:vector>
  </HeadingPairs>
  <TitlesOfParts>
    <vt:vector size="32" baseType="lpstr">
      <vt:lpstr>Arial</vt:lpstr>
      <vt:lpstr>Calibri Light</vt:lpstr>
      <vt:lpstr>Calibri</vt:lpstr>
      <vt:lpstr>Times New Roman</vt:lpstr>
      <vt:lpstr>Wingdings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Небесная</vt:lpstr>
      <vt:lpstr> РОССИЙСКИЙ ГОСУДАРСТВЕННЫЙ ГУМАНИТАРНЫЙ УНИВЕРСИСТЕТ   КАФЕДРА ПРЕДПРИНИМАТЕЛЬСКОГО ПРАВА ЮРИДИЧЕСКИЙ ФАКУЛЬТЕТ   МАГИСТЕРСКАЯ ПРОГРАММА «ПРАВОВОЕ СОПРОВОЖДЕНИЕ ПРЕДПРИНИМАТЕЛЬСКОЙ ДЕЯТЕЛЬНОСТИ»  (прием осуществляется на договорную форму на очную (дневную), очно-заочную (вечернюю), заочную формы обучения)  </vt:lpstr>
      <vt:lpstr>САЙТ ЮРИДИЧЕСКОГО ФАКУЛЬТЕТА HTTPS://WWW.RSUH.RU/EDUCATION/IEUP/STRUCTURE/FACULTY-OF-LAW/ </vt:lpstr>
      <vt:lpstr>СОПРОВОЖДЕНИЕ МАГИСТРАНТА:</vt:lpstr>
      <vt:lpstr>НАПРАВЛЕНИЯ ИССЛЕДОВАНИЙ НАПРАВЛЕННОСТИ «ПРАВОВОЕ СОПРОВОЖДЕНИЕ ПРЕДПРИНИМАТЕЛЬСКОЙ ДЕЯТЕЛЬНОСТИ»: </vt:lpstr>
      <vt:lpstr>Слайд 5</vt:lpstr>
      <vt:lpstr>ФОРМЫ ПРОВЕДЕНИЯ ЗАНЯТИЙ:</vt:lpstr>
      <vt:lpstr>ПО РЕЗУЛЬТАТАМ ОСВОЕНИЯ ПРОГРАММЫ ПОДГОТОВКИ МАГИСТРАНТ СМОЖЕТ:</vt:lpstr>
      <vt:lpstr>НЕКОТОРЫЕ ОРГАНИЗАЦИИ, В КОТОРЫХ МОЖНО ПРОЙТИ ПРАКТИКИ С ДАЛЬНЕЙШИМ ТРУДОУСТРОЙСТВОМ:</vt:lpstr>
      <vt:lpstr>НЕКОТОРЫЕ ОРГАНИЗАЦИИ, В КОТОРЫХ МОЖНО ПРОЙТИ ПРАКТИКИ С ДАЛЬНЕЙШИМ ТРУДОУСТРОЙСТВОМ: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источники банковского права Европейского Союза, Франции, Швейцарии, Германии, США, КНР, Великобритании</dc:title>
  <dc:creator>Microsoft Office User</dc:creator>
  <cp:lastModifiedBy>Тимофеев</cp:lastModifiedBy>
  <cp:revision>79</cp:revision>
  <dcterms:created xsi:type="dcterms:W3CDTF">2020-05-05T14:32:58Z</dcterms:created>
  <dcterms:modified xsi:type="dcterms:W3CDTF">2020-12-23T09:51:50Z</dcterms:modified>
</cp:coreProperties>
</file>