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 autoAdjust="0"/>
  </p:normalViewPr>
  <p:slideViewPr>
    <p:cSldViewPr snapToGrid="0" snapToObjects="1">
      <p:cViewPr varScale="1">
        <p:scale>
          <a:sx n="97" d="100"/>
          <a:sy n="97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9F8CA4-BEC7-484E-A0C6-D4961DAD745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739D62-50DA-4D13-8E14-2DEABD335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02C5DE-B488-4461-BED3-1EC46096F4A2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5E6D-A816-47DE-B974-98216F5F2AA6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188D-7758-4B22-BFBC-2545649DB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E82B-3CEF-4807-9753-DA7C1DFD4F09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3CE2-3128-428A-BEDE-FC3370EF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A5A1-0ABC-471E-AFA5-95379CD3B6C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7A66-722B-4270-B240-4D4015788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6037-4F9F-4260-80B9-A087527A4DDF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E154-CDF3-4B35-A112-D8F512FE5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F5D0-2FBA-4D7E-AD18-610ED6B6F1F9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23D4-1735-4C10-82D9-75176FCD8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81D6-8ADC-4B4C-9CDE-01E4E999749F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1002-BA48-49FD-BD2E-B0B480FBF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F948-7A4A-4730-87F3-F0511AB4334D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5951-40F6-483A-B849-39C7E5939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8596-21ED-418E-9084-E100455955A6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B966-A79E-4324-AC9E-857D0A72D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2965-CEF7-4F73-89D9-9ABB8623FEB4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565B-2A3F-4C78-BAAC-7D4199C65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978C-10AC-4CEB-AC8B-4719637320D7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7112-D90C-44AC-B7F2-6216BB5CB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4452-3B4E-426B-BF61-3FD0B456E020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263F-F69C-4633-B1C1-9CC830757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D668-AA17-420A-910B-A28F45F713D8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B879-23D8-46C8-9B0A-1A1C5A134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8C75-D6AF-4ECD-A701-EB6963421266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00A3-E8E2-4CBF-88E3-870480DC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4FCB-9329-424D-849B-F7BF5E9A8A6F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3882-AACB-4CA4-8AC7-A0B83D48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9A6D-DD80-4DD3-9E4D-1D59E18B4DD1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49EC-62D4-4255-AAAC-3B630F1D7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91CC-7156-40A1-9F17-E72EB95CC66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FBF0-FFAE-49CF-912F-CFCAC0A3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98D9-C1D8-45A4-81E4-20271B491787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47F3-3595-493A-9205-A9FD45602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0B6A6DE-19EC-4F5A-89F1-AB6A4E14D8FC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C009FBE-5C95-45D9-A600-1CBE9685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89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h.ru/education/ieup/structure/faculty-of-law/" TargetMode="External"/><Relationship Id="rId2" Type="http://schemas.openxmlformats.org/officeDocument/2006/relationships/hyperlink" Target="https://www.rsuh.ru/EDUCATION/IEUP/STRUCTURE/FACULTY-OF-LA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coming.php?clear_cache=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BKbnlOaSJpE&amp;feature=youtu.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33450" y="101600"/>
            <a:ext cx="10353675" cy="6892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РОССИЙСКИЙ ГОСУДАРСТВЕННЫЙ ГУМАНИТАРНЫЙ УНИВЕРСИСТЕТ</a:t>
            </a:r>
            <a:br>
              <a:rPr lang="ru-RU" sz="36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  <a:r>
              <a:rPr lang="ru-RU" sz="24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  <a:r>
              <a:rPr lang="ru-RU" sz="3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«ЮРИСТ В ФИНАНСОВОЙ СФЕРЕ»</a:t>
            </a:r>
            <a:r>
              <a:rPr lang="ru-RU" sz="35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РЕАЛИЗУЕТСЯ КАФЕДРОЙ ФИНАНСОВОГО ПРАВА)</a:t>
            </a:r>
            <a:br>
              <a:rPr lang="ru-RU" sz="24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(прием осуществляется на договорную форму на очную (дневную), очно-заочную (вечернюю), заочную формы обучения)</a:t>
            </a:r>
            <a:r>
              <a:rPr lang="ru-RU" sz="20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b="1" u="sng" cap="none" smtClean="0">
              <a:ln>
                <a:noFill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933450" y="298450"/>
            <a:ext cx="9883775" cy="5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3200" b="1" cap="none" smtClean="0">
              <a:ln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685800" y="569913"/>
            <a:ext cx="10233025" cy="517048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ru-RU" sz="2800" b="1" smtClean="0"/>
              <a:t>НАПОМИНАЕМ, ЧТО ПОСТУПАЮЩИМ ДОСТАТОЧНО ПРЕДОСТАВИТЬ ДИПЛОМ О ВЫСШЕМ ОБРАЗОВАНИИ, ПРОЙТИ ТЕСТИРОВАНИЕ (</a:t>
            </a:r>
            <a:r>
              <a:rPr lang="ru-RU" sz="2800" b="1" i="1" smtClean="0"/>
              <a:t>ВОЗМОЖНО ПРОХОЖДЕНИЕ ТЕСТА КАК НЕПОСРЕДСТВЕННО В ЗДАНИИ УНИВЕРСИТЕТА, ТАК И В ДИСТАНЦИОННОМ ФОРМАТЕ</a:t>
            </a:r>
            <a:r>
              <a:rPr lang="ru-RU" sz="2800" b="1" smtClean="0"/>
              <a:t>), ПОДПИСАТЬ СОГЛАСИЕ О ЗАЧИСЛЕНИИ И ЗАКЛЮЧИТЬ ДОГОВОР ОБ ОКАЗАНИИ ОБРАЗОВАТЕЛЬНЫХ УСЛУГ.</a:t>
            </a:r>
            <a:r>
              <a:rPr lang="ru-RU" sz="2800" smtClean="0"/>
              <a:t> 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endParaRPr lang="ru-RU" sz="2800" b="1" u="sng" smtClean="0"/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endParaRPr lang="ru-RU" sz="2800" b="1" u="sng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</a:t>
            </a:r>
            <a:r>
              <a:rPr lang="ru-RU" sz="2400" b="1" smtClean="0"/>
              <a:t>ЗАДАЙТЕ НАМ ВОПРОС </a:t>
            </a:r>
            <a:r>
              <a:rPr lang="ru-RU" sz="2400" b="1" smtClean="0">
                <a:sym typeface="Wingdings" pitchFamily="2" charset="2"/>
              </a:rPr>
              <a:t>:)))   </a:t>
            </a:r>
            <a:r>
              <a:rPr lang="en-US" smtClean="0">
                <a:sym typeface="Wingdings" pitchFamily="2" charset="2"/>
              </a:rPr>
              <a:t>best.urfak@yandex.ru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58838" y="5705475"/>
            <a:ext cx="10641012" cy="7286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b="1" cap="none" smtClean="0">
                <a:ln>
                  <a:noFill/>
                </a:ln>
                <a:solidFill>
                  <a:srgbClr val="FFFF00"/>
                </a:solidFill>
              </a:rPr>
              <a:t>САЙТ ЮРИДИЧЕСКОГО ФАКУЛЬТЕТА</a:t>
            </a:r>
            <a:r>
              <a:rPr lang="ru-RU" sz="2000" cap="none" smtClean="0">
                <a:ln>
                  <a:noFill/>
                </a:ln>
              </a:rPr>
              <a:t/>
            </a:r>
            <a:br>
              <a:rPr lang="ru-RU" sz="2000" cap="none" smtClean="0">
                <a:ln>
                  <a:noFill/>
                </a:ln>
              </a:rPr>
            </a:br>
            <a:r>
              <a:rPr lang="en-US" sz="2000" cap="none" smtClean="0">
                <a:ln>
                  <a:noFill/>
                </a:ln>
                <a:hlinkClick r:id="rId2"/>
              </a:rPr>
              <a:t>HTTPS://WWW.RSUH.RU/EDUCATION/IEUP/STRUCTURE/FACULTY-OF-LAW</a:t>
            </a:r>
            <a:r>
              <a:rPr lang="en-US" sz="2000" cap="none" smtClean="0">
                <a:ln>
                  <a:noFill/>
                </a:ln>
                <a:hlinkClick r:id="rId3"/>
              </a:rPr>
              <a:t>/</a:t>
            </a:r>
            <a:r>
              <a:rPr lang="ru-RU" sz="2000" cap="none" smtClean="0">
                <a:ln>
                  <a:noFill/>
                </a:ln>
              </a:rPr>
              <a:t>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type="subTitle" idx="1"/>
          </p:nvPr>
        </p:nvSpPr>
        <p:spPr>
          <a:xfrm>
            <a:off x="858838" y="274638"/>
            <a:ext cx="10641012" cy="44069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u="sng" cap="none" smtClean="0"/>
              <a:t>МАГИСТЕРСКАЯ ПРОГРАММА «ЮРИСТ В ФИНАНСОВОЙ СФЕРЕ»</a:t>
            </a:r>
            <a:r>
              <a:rPr lang="ru-RU" sz="2000" cap="none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endParaRPr lang="ru-RU" sz="2000" cap="none" smtClean="0"/>
          </a:p>
          <a:p>
            <a:pPr algn="just" eaLnBrk="1" hangingPunct="1">
              <a:lnSpc>
                <a:spcPct val="80000"/>
              </a:lnSpc>
            </a:pPr>
            <a:r>
              <a:rPr lang="ru-RU" cap="none" smtClean="0"/>
              <a:t>	ПРЕДСТАВЛЯЕТ СОБОЙ УНИКАЛЬНОЕ СОЧЕТАНИЕ ЮРИСПРУДЕНЦИИ И САМОЙ ВОСТРЕБОВАННОЙ НА СЕГОДНЯШНИЙ ДЕНЬ СФЕРЫ -  ПУБЛИЧНЫХ И ЧАСТНЫХ ФИНАНСОВ.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cap="none" smtClean="0"/>
              <a:t>	ОБУЧАЮЩИЙСЯ ПО МАГИСТЕРСКОЙ ПРОГРАММЕ «ЮРИСТ В ФИНАНСОВОЙ СФЕРЕ», ПОЛУЧАЕТ ИСКЛЮЧИТЕЛЬНУЮ ВОЗМОЖНОСТЬ НЕ ТОЛЬКО В ТЕОРИИ, НО И НА ПРАКТИКЕ ПОЗНАКОМИТЬСЯ С ДЕЯТЕЛЬНОСТЬЮ ФИНАНСОВЫХ ОРГАНОВ ГОСУДАРСТВА, </a:t>
            </a:r>
            <a:r>
              <a:rPr lang="ru-RU" cap="none" smtClean="0">
                <a:solidFill>
                  <a:schemeClr val="accent1"/>
                </a:solidFill>
              </a:rPr>
              <a:t>В ТОМ ЧИСЛЕ</a:t>
            </a:r>
            <a:r>
              <a:rPr lang="ru-RU" cap="none" smtClean="0"/>
              <a:t>, ОРГАНОВ ГОСУДАРСТВЕННОЙ ВЛАСТИ, А ТАКЖЕ РАЗЛИЧНЫХ ФИНАНСОВЫХ ОРГАНИЗАЦИЙ, В ЧАСТНОСТИ, СТРАХОВЫХ КОМПАНИЙ И КРЕДИТНЫХ ОРГАНИЗАЦИЙ, ГОСУДАРСТВЕННЫХ И ЧАСТНЫХ КОРПОРАЦИЙ, АУДИТОРСКИХ КОМПАНИ</a:t>
            </a:r>
            <a:r>
              <a:rPr lang="ru-RU" cap="none" smtClean="0">
                <a:latin typeface="Arial" charset="0"/>
              </a:rPr>
              <a:t>й</a:t>
            </a:r>
            <a:r>
              <a:rPr lang="ru-RU" cap="none" smtClean="0"/>
              <a:t>, ИНВЕСТИЦИОННЫХ ФОНДОВ И ДР.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cap="none" smtClean="0"/>
              <a:t>	ВМЕСТЕ С ТЕМ, СТУДЕНТЫ ИМЕЮТ ВОЗМОЖНОСТЬ ПРОХОДИТЬ ПРАКТИКУ В СУДАХ, </a:t>
            </a:r>
            <a:r>
              <a:rPr lang="ru-RU" cap="none" smtClean="0">
                <a:solidFill>
                  <a:schemeClr val="accent1"/>
                </a:solidFill>
              </a:rPr>
              <a:t>В ТОМ ЧИСЛЕ</a:t>
            </a:r>
            <a:r>
              <a:rPr lang="ru-RU" cap="none" smtClean="0"/>
              <a:t> АРБИТРАЖНЫХ, А ТАКЖЕ ИЗУЧАТЬ ДИСЦИПЛИНЫ, СМЕЖНЫЕ С ФИНАНСОВЫМ ПРОФИЛЕМ.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cap="none" smtClean="0"/>
              <a:t>	ОСНОВНОЙ ЗАДАЧЕЙ ПРОФЕССИОНАЛА В ЭТОЙ ОБЛАСТИ ЯВЛЯЕТСЯ ОБЕСПЕЧЕНИЕ ЮРИДИЧЕСКОЙ ЗАЩИТЫ ФИНАНСОВЫХ ИНТЕРЕСОВ КЛИЕНТА, </a:t>
            </a:r>
            <a:r>
              <a:rPr lang="ru-RU" cap="none" smtClean="0">
                <a:solidFill>
                  <a:schemeClr val="accent1"/>
                </a:solidFill>
              </a:rPr>
              <a:t>В ТОМ ЧИСЛЕ</a:t>
            </a:r>
            <a:r>
              <a:rPr lang="ru-RU" cap="none" smtClean="0"/>
              <a:t>, ПРИ РАБОТЕ С БЮДЖЕТНЫМИ СРЕДСТВАМИ, А ТАКЖЕ ЭФФЕКТИВНОЕ РАЗРЕШЕНИЕ СПОРНЫХ СИТУАЦИЙ, ВОЗНИКАЮЩИХ ПРИ РЕАЛИЗАЦИИ ПОСЛЕДНИХ.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cap="none" smtClean="0"/>
              <a:t>	КОНСУЛЬТАЦИИ ФИНАНСОВОГО ЮРИСТА - ЭТО НЕОБХОДИМЫЙ ИНСТРУМЕНТ ОСУЩЕСТВЛЕНИЯ ЭФФЕКТИВНОЙ И УСПЕШНОЙ ФИНАНСОВО-ЭКОНОМИЧЕСКОЙ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1150"/>
            <a:ext cx="10131425" cy="82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Сопровождение магистранта: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85800" y="1174750"/>
            <a:ext cx="10131425" cy="4135438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определяется с 1 семестра 1 курса обучения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определении направления научного исследования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подготовке и публикации научных работ (тезисы научных докладов, научные статьи)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подготовке к участию в практико-ориентированных семинарах/конкурсах научных работ (ФАС, ЦБ РФ, Аппарат уполномоченного по правам человека и т.д.)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Тьютор закрепляется с 1 семестра 1 курса обучения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оперативное решение вопросов по доступу в личный кабинет/библиотечные системы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связь с деканатом/кафедрой/преподавателями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размещении к публикации научных работ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65763"/>
            <a:ext cx="10131425" cy="8255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Поступающим: </a:t>
            </a:r>
            <a:r>
              <a:rPr lang="en-US" sz="18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rgbClr val="FFFF00"/>
                </a:solidFill>
                <a:hlinkClick r:id="rId2"/>
              </a:rPr>
              <a:t>www.rsuh.ru/education/ieup/structure/faculty-of-law/coming.php?clear_cache=Y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96863"/>
            <a:ext cx="10131425" cy="5699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направленности «Юрист в финансовой сфере»: </a:t>
            </a:r>
            <a:endParaRPr lang="ru-RU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41400"/>
            <a:ext cx="10131425" cy="5921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Актуальные проблемы финансового права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Антимонопольное законодательство и защита конкуренции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Правовое сопровождение госзакупок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Проблемы и направления развития банковского законодательства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Банк России как мегарегулятор финансового рынка и участник международных отношений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Российской Федерации. Основные проблемы бюджетного регулирования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Валютное законодательство Российской Федерации на современном этапе и перспективы его развития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Правовое регулирование инвестиционной деятельности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Правовое регулирование оффшорной деятельности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Финансово-правовые аспекты корпоративных отношений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Нормативно-правовое регулирование налоговой сферы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Правовое регулирование рынка ценных бумаг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Нормативное регулирование таможенных правоотношений в Российской Федерации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Налоговая система зарубежных стран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Правовые аспекты финансового контроля в Российской Федерации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Правовое регулирование аудиторской деятельности в Российской Федерации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Правовое обеспечение деятельности государственных корпораций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0" y="300038"/>
            <a:ext cx="9212263" cy="6427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BCD694"/>
                </a:solidFill>
                <a:latin typeface="Times New Roman" pitchFamily="18" charset="0"/>
                <a:cs typeface="Times New Roman" pitchFamily="18" charset="0"/>
              </a:rPr>
              <a:t>Обязательное требование допуска магистерской диссертации студента к защите – наличие публикации научных трудов, содержащих отдельные выводы магистерской диссертации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Муромцевские чтения (ежегодная международная научная конференция, проводится ежегодно с 2000 года) – бесплатная публикация в сборнике трудов конференции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Юность науки (ежегодный журнал, выпускается с 2013 года) – бесплатная публикация в сборнике научных трудов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Молодежный научный потенциал в юриспруденции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века: от теории к практике (всероссийская студенческая межвузовская научно-практическая конференция, проводится с 2018 года) - бесплатная публикация в сборнике трудов конференции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Иные журналы, сборники статей и материалов конференций различных уровней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3" invalidUrl="https:///"/>
              </a:rPr>
              <a:t>https://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www.youtube.com/watch?v=BKbnlOaSJpE&amp;feature=youtu.be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		</a:t>
            </a:r>
            <a:r>
              <a:rPr lang="ru-RU" sz="2000" smtClean="0">
                <a:latin typeface="Times New Roman" pitchFamily="18" charset="0"/>
              </a:rPr>
              <a:t>Юрфак РГГУ является постоянным участником и партнером различных мероприятий, проводимых органами государственной власти различных уровней, а также конференций, круглых столов и иных мероприятий, проводимых при участии</a:t>
            </a:r>
            <a:r>
              <a:rPr lang="en-US" sz="2000" smtClean="0">
                <a:latin typeface="Times New Roman" pitchFamily="18" charset="0"/>
              </a:rPr>
              <a:t>/</a:t>
            </a:r>
            <a:r>
              <a:rPr lang="ru-RU" sz="2000" smtClean="0">
                <a:latin typeface="Times New Roman" pitchFamily="18" charset="0"/>
              </a:rPr>
              <a:t>совместно</a:t>
            </a: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с другими ведущими вузами нашей страны и зарубежья</a:t>
            </a:r>
          </a:p>
        </p:txBody>
      </p:sp>
      <p:pic>
        <p:nvPicPr>
          <p:cNvPr id="2457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12263" y="300038"/>
            <a:ext cx="297973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12263" y="2884488"/>
            <a:ext cx="29797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10131425" cy="676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Формы проведения занятий: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9667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Классические лекции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6738" y="1470025"/>
            <a:ext cx="3044825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Интерактивные занятия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69263" y="966788"/>
            <a:ext cx="3043237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Деловые игры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6738" y="3213100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Имитационные модели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76738" y="4956175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дискуссии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69263" y="2689225"/>
            <a:ext cx="3043237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кейс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0" y="38242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судебной практики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" y="53482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Творческий семинар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7915275" y="4149725"/>
            <a:ext cx="4073525" cy="233362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 Центрального банка РФ (Служба по защите прав потребителей и обеспечению доступности финансовых услуг)</a:t>
            </a:r>
          </a:p>
        </p:txBody>
      </p:sp>
      <p:pic>
        <p:nvPicPr>
          <p:cNvPr id="26635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5263" y="4146550"/>
            <a:ext cx="17351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3"/>
          <p:cNvSpPr/>
          <p:nvPr/>
        </p:nvSpPr>
        <p:spPr>
          <a:xfrm>
            <a:off x="685800" y="2487613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Лекции-дискуссии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10131425" cy="1455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освоения программы подготовки магистрант сможет:</a:t>
            </a:r>
            <a:endParaRPr lang="ru-RU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685800" y="1662113"/>
            <a:ext cx="10131425" cy="480536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Осуществлять анализ нормативных правовых актов, регулирующих деятельность субъектов на финансовом рынке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Разрабатывать нормативные правовые акты, регулирующие применение инновационных технологий в финансовой деятельность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Реализовывать сопровождения деятельность субъектов финансовой деятельности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Участвовать в разрешении вопросов, связанных с применением финансового законодательства (в том, числе досудебный порядок)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Представлять интересы потребителей финансовых услуг в судебных инстанциях разных уровней / в государственных органах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Давать оценку правовых рисков при осуществлении финансовой деятельности в различных областях, способствую повышению эффективности их реализации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Комплексно анализировать возникающие проблемы правового регулирования субъектов финансовой деятельности (право, экономика, политология, статистика, аналитика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НЕКОТОРЫЕ ОРГАНИЗАЦИИ, В КОТОРЫХ МОЖНО ПРОЙТИ ПРАКТИКИ С ДАЛЬНЕЙШИМ ТРУДОУСТРОЙСТВОМ: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1300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налоговая служба РФ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065588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учреждение "Федеральное управление автомобильных дорог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Центравтомагистральная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Россия" Федерального дорожного агентства" (ФКУ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Центравтомагистраль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266113" y="1165225"/>
            <a:ext cx="3562350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антимонопольная служба РФ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386763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Арбитражный суд г. Москвы</a:t>
            </a:r>
          </a:p>
        </p:txBody>
      </p:sp>
      <p:pic>
        <p:nvPicPr>
          <p:cNvPr id="2867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6113" y="2532063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263" y="3914775"/>
            <a:ext cx="11811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2616200"/>
            <a:ext cx="1262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575" y="3932238"/>
            <a:ext cx="11207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4219575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управление Федеральной службы по регулированию алкогольного рынка по Центральному федеральному округу</a:t>
            </a:r>
          </a:p>
        </p:txBody>
      </p:sp>
      <p:pic>
        <p:nvPicPr>
          <p:cNvPr id="28684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4300" y="2938463"/>
            <a:ext cx="1536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01325" y="3806825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НЕКОТОРЫЕ ОРГАНИЗАЦИИ, В КОТОРЫХ МОЖНО ПРОЙТИ ПРАКТИКИ С ДАЛЬНЕЙШИМ ТРУДОУСТРОЙСТВОМ: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74625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"Аэрофлот"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человека в Российской Федерации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065588" y="4524375"/>
            <a:ext cx="2379662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7334250" y="4524375"/>
            <a:ext cx="2239963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"Комплексная правовая защита"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0155238" y="4524375"/>
            <a:ext cx="1795462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клиника РГГУ</a:t>
            </a:r>
          </a:p>
        </p:txBody>
      </p:sp>
      <p:pic>
        <p:nvPicPr>
          <p:cNvPr id="29703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238" y="3914775"/>
            <a:ext cx="11604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8386763" y="1165225"/>
            <a:ext cx="3563937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"Московский кредитный банк"</a:t>
            </a:r>
          </a:p>
        </p:txBody>
      </p:sp>
      <p:pic>
        <p:nvPicPr>
          <p:cNvPr id="2970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50" y="3970338"/>
            <a:ext cx="141128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4030663"/>
            <a:ext cx="1055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150" y="2698750"/>
            <a:ext cx="1654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4475" y="2524125"/>
            <a:ext cx="17097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62975" y="4000500"/>
            <a:ext cx="10112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4025900" y="1165225"/>
            <a:ext cx="4073525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банк РФ (Служба по защите прав потребителей и обеспечению доступности финансовых услуг)</a:t>
            </a:r>
          </a:p>
        </p:txBody>
      </p:sp>
      <p:pic>
        <p:nvPicPr>
          <p:cNvPr id="29711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4300" y="1003300"/>
            <a:ext cx="17351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5900" y="2754313"/>
            <a:ext cx="17557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34250" y="2365375"/>
            <a:ext cx="7651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{B0334BE2-4AE3-BC4A-889F-1B163A7E1B7A}tf10001058</Template>
  <TotalTime>811</TotalTime>
  <Words>755</Words>
  <Application>Microsoft Office PowerPoint</Application>
  <PresentationFormat>Произвольный</PresentationFormat>
  <Paragraphs>85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10</vt:i4>
      </vt:variant>
    </vt:vector>
  </HeadingPairs>
  <TitlesOfParts>
    <vt:vector size="32" baseType="lpstr">
      <vt:lpstr>Arial</vt:lpstr>
      <vt:lpstr>Calibri Light</vt:lpstr>
      <vt:lpstr>Calibri</vt:lpstr>
      <vt:lpstr>Times New Roman</vt:lpstr>
      <vt:lpstr>Wingdings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 РОССИЙСКИЙ ГОСУДАРСТВЕННЫЙ ГУМАНИТАРНЫЙ УНИВЕРСИСТЕТ   ЮРИДИЧЕСКИЙ ФАКУЛЬТЕТ   МАГИСТЕРСКАЯ ПРОГРАММА «ЮРИСТ В ФИНАНСОВОЙ СФЕРЕ» (РЕАЛИЗУЕТСЯ КАФЕДРОЙ ФИНАНСОВОГО ПРАВА)  (прием осуществляется на договорную форму на очную (дневную), очно-заочную (вечернюю), заочную формы обучения)  </vt:lpstr>
      <vt:lpstr>САЙТ ЮРИДИЧЕСКОГО ФАКУЛЬТЕТА HTTPS://WWW.RSUH.RU/EDUCATION/IEUP/STRUCTURE/FACULTY-OF-LAW/ </vt:lpstr>
      <vt:lpstr>СОПРОВОЖДЕНИЕ МАГИСТРАНТА:</vt:lpstr>
      <vt:lpstr>НАПРАВЛЕНИЯ ИССЛЕДОВАНИЙ НАПРАВЛЕННОСТИ «ЮРИСТ В ФИНАНСОВОЙ СФЕРЕ»: </vt:lpstr>
      <vt:lpstr>Слайд 5</vt:lpstr>
      <vt:lpstr>ФОРМЫ ПРОВЕДЕНИЯ ЗАНЯТИЙ:</vt:lpstr>
      <vt:lpstr>ПО РЕЗУЛЬТАТАМ ОСВОЕНИЯ ПРОГРАММЫ ПОДГОТОВКИ МАГИСТРАНТ СМОЖЕТ:</vt:lpstr>
      <vt:lpstr>НЕКОТОРЫЕ ОРГАНИЗАЦИИ, В КОТОРЫХ МОЖНО ПРОЙТИ ПРАКТИКИ С ДАЛЬНЕЙШИМ ТРУДОУСТРОЙСТВОМ:</vt:lpstr>
      <vt:lpstr>НЕКОТОРЫЕ ОРГАНИЗАЦИИ, В КОТОРЫХ МОЖНО ПРОЙТИ ПРАКТИКИ С ДАЛЬНЕЙШИМ ТРУДОУСТРОЙСТВОМ: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банковского права Европейского Союза, Франции, Швейцарии, Германии, США, КНР, Великобритании</dc:title>
  <dc:creator>Microsoft Office User</dc:creator>
  <cp:lastModifiedBy>Тимофеев</cp:lastModifiedBy>
  <cp:revision>78</cp:revision>
  <dcterms:created xsi:type="dcterms:W3CDTF">2020-05-05T14:32:58Z</dcterms:created>
  <dcterms:modified xsi:type="dcterms:W3CDTF">2020-12-23T09:53:51Z</dcterms:modified>
</cp:coreProperties>
</file>